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16AF666-10EC-4556-93B6-9BA4AFBFC838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93C8222-87D0-44AC-A672-C231700C179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4AB443A-A254-4F3F-9A06-4997CD6B0FE2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C845AD9-0048-4066-8515-811D39C02D9A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B9191A4-CAB0-4CAE-9FAA-64FA0D0924DD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97C10EA-1A22-42B0-8DC9-BABB1D9EC562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060FD1A-ECEE-40C2-9E6F-0A6382B2F6A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845CB3-C979-45BC-8D55-70F5478A5F7D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2880" y="1828800"/>
            <a:ext cx="8775360" cy="493668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4660920" y="13897080"/>
            <a:ext cx="3566880" cy="732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6D28816-FB8D-4B90-AB7B-52B9D4462ECE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emf" /><Relationship Id="rId4" Type="http://schemas.openxmlformats.org/officeDocument/2006/relationships/package" Target="../embeddings/oleObject4.docx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image" Target="../media/image1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36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GB" dirty="0"/>
              <a:t>NUMBER OF VAL</a:t>
            </a:r>
            <a:endParaRPr lang="en-US" dirty="0"/>
          </a:p>
        </p:txBody>
      </p:sp>
      <p:pic>
        <p:nvPicPr>
          <p:cNvPr id="46" name="Image 1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6280200" y="1607040"/>
            <a:ext cx="7556040" cy="29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888499" y="4945680"/>
            <a:ext cx="8255864" cy="3075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2000" b="0" strike="noStrike" spc="-1" dirty="0">
                <a:solidFill>
                  <a:srgbClr val="E5E0DF"/>
                </a:solidFill>
                <a:latin typeface="Roboto"/>
                <a:ea typeface="Roboto"/>
              </a:rPr>
              <a:t>Chess is a game of strategy and tactical brilliance. This presentation explores the fascinating concept of move combinations in chess and their implications.</a:t>
            </a:r>
            <a:endParaRPr lang="en-IN" sz="2000" b="0" strike="noStrike" spc="-1" dirty="0">
              <a:latin typeface="Arial"/>
            </a:endParaRPr>
          </a:p>
        </p:txBody>
      </p:sp>
      <p:graphicFrame>
        <p:nvGraphicFramePr>
          <p:cNvPr id="56" name="Object 7"/>
          <p:cNvGraphicFramePr/>
          <p:nvPr>
            <p:extLst>
              <p:ext uri="{D42A27DB-BD31-4B8C-83A1-F6EECF244321}">
                <p14:modId xmlns:p14="http://schemas.microsoft.com/office/powerpoint/2010/main" val="669117848"/>
              </p:ext>
            </p:extLst>
          </p:nvPr>
        </p:nvGraphicFramePr>
        <p:xfrm>
          <a:off x="88307" y="-396017"/>
          <a:ext cx="14938813" cy="307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Word.Document.12">
                  <p:embed/>
                </p:oleObj>
              </mc:Choice>
              <mc:Fallback>
                <p:oleObj r:id="rId4" imgW="0" imgH="0" progId="Word.Document.12">
                  <p:embed/>
                  <p:pic>
                    <p:nvPicPr>
                      <p:cNvPr id="56" name="Object 7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88307" y="-396017"/>
                        <a:ext cx="14938813" cy="307538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3FC3F0-5F42-A990-5FFC-AFF6ACE57171}"/>
              </a:ext>
            </a:extLst>
          </p:cNvPr>
          <p:cNvSpPr txBox="1"/>
          <p:nvPr/>
        </p:nvSpPr>
        <p:spPr>
          <a:xfrm>
            <a:off x="1200761" y="3160513"/>
            <a:ext cx="662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VALID MOVE COMBINATION ON CHESSBOARD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BF6EC-95D4-DC91-30E8-FE8E7935BDDE}"/>
              </a:ext>
            </a:extLst>
          </p:cNvPr>
          <p:cNvSpPr txBox="1"/>
          <p:nvPr/>
        </p:nvSpPr>
        <p:spPr>
          <a:xfrm>
            <a:off x="9758420" y="3866377"/>
            <a:ext cx="4257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A. Surya(192211797)
Under the Supervision of 
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R.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Dhanalakshmi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3FD65-E3F5-0150-3785-0D85E35AB514}"/>
              </a:ext>
            </a:extLst>
          </p:cNvPr>
          <p:cNvSpPr txBox="1"/>
          <p:nvPr/>
        </p:nvSpPr>
        <p:spPr>
          <a:xfrm>
            <a:off x="6404414" y="319678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8E519FE9-3A0D-F80B-788A-9D2229691B0B}"/>
              </a:ext>
            </a:extLst>
          </p:cNvPr>
          <p:cNvSpPr/>
          <p:nvPr/>
        </p:nvSpPr>
        <p:spPr>
          <a:xfrm>
            <a:off x="36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D53AC-D026-FC76-BDD1-DDE2265C70C9}"/>
              </a:ext>
            </a:extLst>
          </p:cNvPr>
          <p:cNvSpPr txBox="1"/>
          <p:nvPr/>
        </p:nvSpPr>
        <p:spPr>
          <a:xfrm>
            <a:off x="6404414" y="319678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5ADBF16-DB36-5B1F-1772-6D652AD4B431}"/>
              </a:ext>
            </a:extLst>
          </p:cNvPr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GB" dirty="0"/>
              <a:t>NUMBER OF VAL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1A469-F018-259A-5D96-6B0197656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040" cy="82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7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3D8C-D211-53AD-4131-5C0171AB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B365298-81F5-1435-94F9-7ED43C2EA39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0" y="0"/>
            <a:ext cx="14630399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06F84-820A-BE02-81EA-A72F8D63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339391" cy="8229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BA0EC-6D78-D366-3F2D-7179506B8E3E}"/>
              </a:ext>
            </a:extLst>
          </p:cNvPr>
          <p:cNvSpPr txBox="1"/>
          <p:nvPr/>
        </p:nvSpPr>
        <p:spPr>
          <a:xfrm>
            <a:off x="-132522" y="0"/>
            <a:ext cx="15471913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NUMBER OF VALID MOVE COMBINATION ON CHESSBOARD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5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0" y="-3600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1512000" y="1152000"/>
            <a:ext cx="9911160" cy="20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581"/>
              </a:lnSpc>
            </a:pPr>
            <a:r>
              <a:rPr lang="en-IN" sz="4470" b="0" strike="noStrike" spc="-1">
                <a:solidFill>
                  <a:srgbClr val="FFFFFF"/>
                </a:solidFill>
                <a:latin typeface="Saira"/>
                <a:ea typeface="Saira"/>
              </a:rPr>
              <a:t>The Chessboard: A Realm of Possibilities</a:t>
            </a:r>
            <a:endParaRPr lang="en-IN" sz="4470" b="0" strike="noStrike" spc="-1">
              <a:latin typeface="Arial"/>
            </a:endParaRPr>
          </a:p>
        </p:txBody>
      </p:sp>
      <p:sp>
        <p:nvSpPr>
          <p:cNvPr id="61" name="CustomShape 3"/>
          <p:cNvSpPr/>
          <p:nvPr/>
        </p:nvSpPr>
        <p:spPr>
          <a:xfrm>
            <a:off x="793800" y="248364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2"/>
              </a:lnSpc>
            </a:pPr>
            <a:r>
              <a:rPr lang="en-IN" sz="2239" b="0" strike="noStrike" spc="-1">
                <a:solidFill>
                  <a:srgbClr val="FFFFFF"/>
                </a:solidFill>
                <a:latin typeface="Saira"/>
                <a:ea typeface="Saira"/>
              </a:rPr>
              <a:t>Dimensions</a:t>
            </a:r>
            <a:endParaRPr lang="en-IN" sz="2239" b="0" strike="noStrike" spc="-1">
              <a:latin typeface="Arial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793800" y="3424680"/>
            <a:ext cx="6244200" cy="7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The chessboard is an 8x8 grid with alternating light and dark squares. It provides the spatial framework for the game.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63" name="CustomShape 5"/>
          <p:cNvSpPr/>
          <p:nvPr/>
        </p:nvSpPr>
        <p:spPr>
          <a:xfrm>
            <a:off x="903600" y="493164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2"/>
              </a:lnSpc>
            </a:pPr>
            <a:r>
              <a:rPr lang="en-IN" sz="2239" b="0" strike="noStrike" spc="-1">
                <a:solidFill>
                  <a:srgbClr val="FFFFFF"/>
                </a:solidFill>
                <a:latin typeface="Saira"/>
                <a:ea typeface="Saira"/>
              </a:rPr>
              <a:t>Squares</a:t>
            </a:r>
            <a:endParaRPr lang="en-IN" sz="2239" b="0" strike="noStrike" spc="-1">
              <a:latin typeface="Arial"/>
            </a:endParaRPr>
          </a:p>
        </p:txBody>
      </p:sp>
      <p:sp>
        <p:nvSpPr>
          <p:cNvPr id="64" name="CustomShape 6"/>
          <p:cNvSpPr/>
          <p:nvPr/>
        </p:nvSpPr>
        <p:spPr>
          <a:xfrm>
            <a:off x="903600" y="5656680"/>
            <a:ext cx="624420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Each square on the board has a unique coordinate based on its row and column. For example, the top-left square is called A1, while the bottom-right square is H8.</a:t>
            </a:r>
            <a:endParaRPr lang="en-IN" sz="1789" b="0" strike="noStrike" spc="-1">
              <a:latin typeface="Arial"/>
            </a:endParaRPr>
          </a:p>
        </p:txBody>
      </p:sp>
      <p:pic>
        <p:nvPicPr>
          <p:cNvPr id="65" name="Picture 64"/>
          <p:cNvPicPr/>
          <p:nvPr/>
        </p:nvPicPr>
        <p:blipFill>
          <a:blip r:embed="rId4"/>
          <a:stretch/>
        </p:blipFill>
        <p:spPr>
          <a:xfrm>
            <a:off x="8451976" y="2660580"/>
            <a:ext cx="4879652" cy="40843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Image 1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pic>
        <p:nvPicPr>
          <p:cNvPr id="69" name="Image 2"/>
          <p:cNvPicPr/>
          <p:nvPr/>
        </p:nvPicPr>
        <p:blipFill>
          <a:blip r:embed="rId5"/>
          <a:stretch/>
        </p:blipFill>
        <p:spPr>
          <a:xfrm>
            <a:off x="9144000" y="256320"/>
            <a:ext cx="5486040" cy="7716240"/>
          </a:xfrm>
          <a:prstGeom prst="rect">
            <a:avLst/>
          </a:prstGeom>
          <a:ln>
            <a:noFill/>
          </a:ln>
        </p:spPr>
      </p:pic>
      <p:sp>
        <p:nvSpPr>
          <p:cNvPr id="70" name="CustomShape 2"/>
          <p:cNvSpPr/>
          <p:nvPr/>
        </p:nvSpPr>
        <p:spPr>
          <a:xfrm>
            <a:off x="718200" y="894600"/>
            <a:ext cx="6451920" cy="64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049"/>
              </a:lnSpc>
            </a:pPr>
            <a:r>
              <a:rPr lang="en-IN" sz="4040" b="0" strike="noStrike" spc="-1">
                <a:solidFill>
                  <a:srgbClr val="FFFFFF"/>
                </a:solidFill>
                <a:latin typeface="Saira"/>
                <a:ea typeface="Saira"/>
              </a:rPr>
              <a:t>Legal Moves for Each Piece</a:t>
            </a:r>
            <a:endParaRPr lang="en-IN" sz="4040" b="0" strike="noStrike" spc="-1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718200" y="2074320"/>
            <a:ext cx="461160" cy="461160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4"/>
          <p:cNvSpPr/>
          <p:nvPr/>
        </p:nvSpPr>
        <p:spPr>
          <a:xfrm>
            <a:off x="889920" y="2151360"/>
            <a:ext cx="11736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424"/>
              </a:lnSpc>
            </a:pPr>
            <a:r>
              <a:rPr lang="en-IN" sz="2429" b="0" strike="noStrike" spc="-1">
                <a:solidFill>
                  <a:srgbClr val="E5E0DF"/>
                </a:solidFill>
                <a:latin typeface="Saira"/>
                <a:ea typeface="Saira"/>
              </a:rPr>
              <a:t>1</a:t>
            </a:r>
            <a:endParaRPr lang="en-IN" sz="2429" b="0" strike="noStrike" spc="-1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1384920" y="2074320"/>
            <a:ext cx="256428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23"/>
              </a:lnSpc>
            </a:pPr>
            <a:r>
              <a:rPr lang="en-IN" sz="2020" b="0" strike="noStrike" spc="-1">
                <a:solidFill>
                  <a:srgbClr val="E5E0DF"/>
                </a:solidFill>
                <a:latin typeface="Saira"/>
                <a:ea typeface="Saira"/>
              </a:rPr>
              <a:t>Pawn</a:t>
            </a:r>
            <a:endParaRPr lang="en-IN" sz="2020" b="0" strike="noStrike" spc="-1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1384920" y="2517840"/>
            <a:ext cx="3084480" cy="19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1620" b="0" strike="noStrike" spc="-1">
                <a:solidFill>
                  <a:srgbClr val="E5E0DF"/>
                </a:solidFill>
                <a:latin typeface="Roboto"/>
                <a:ea typeface="Roboto"/>
              </a:rPr>
              <a:t>The pawn is the most numerous piece, moving forward one square at a time. On its first move, it can move two squares forward. Pawns can also capture diagonally forward.</a:t>
            </a:r>
            <a:endParaRPr lang="en-IN" sz="1620" b="0" strike="noStrike" spc="-1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4674600" y="2074320"/>
            <a:ext cx="461160" cy="461160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4811400" y="2151360"/>
            <a:ext cx="18756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424"/>
              </a:lnSpc>
            </a:pPr>
            <a:r>
              <a:rPr lang="en-IN" sz="2429" b="0" strike="noStrike" spc="-1">
                <a:solidFill>
                  <a:srgbClr val="E5E0DF"/>
                </a:solidFill>
                <a:latin typeface="Saira"/>
                <a:ea typeface="Saira"/>
              </a:rPr>
              <a:t>2</a:t>
            </a:r>
            <a:endParaRPr lang="en-IN" sz="2429" b="0" strike="noStrike" spc="-1"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5341320" y="2074320"/>
            <a:ext cx="256428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23"/>
              </a:lnSpc>
            </a:pPr>
            <a:r>
              <a:rPr lang="en-IN" sz="2020" b="0" strike="noStrike" spc="-1">
                <a:solidFill>
                  <a:srgbClr val="E5E0DF"/>
                </a:solidFill>
                <a:latin typeface="Saira"/>
                <a:ea typeface="Saira"/>
              </a:rPr>
              <a:t>Rook</a:t>
            </a:r>
            <a:endParaRPr lang="en-IN" sz="2020" b="0" strike="noStrike" spc="-1">
              <a:latin typeface="Arial"/>
            </a:endParaRPr>
          </a:p>
        </p:txBody>
      </p:sp>
      <p:sp>
        <p:nvSpPr>
          <p:cNvPr id="78" name="CustomShape 10"/>
          <p:cNvSpPr/>
          <p:nvPr/>
        </p:nvSpPr>
        <p:spPr>
          <a:xfrm>
            <a:off x="5341320" y="2517840"/>
            <a:ext cx="3084480" cy="16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1620" b="0" strike="noStrike" spc="-1">
                <a:solidFill>
                  <a:srgbClr val="E5E0DF"/>
                </a:solidFill>
                <a:latin typeface="Roboto"/>
                <a:ea typeface="Roboto"/>
              </a:rPr>
              <a:t>The rook moves horizontally or vertically along any number of unoccupied squares. It is a strong piece for controlling open files and ranks.</a:t>
            </a:r>
            <a:endParaRPr lang="en-IN" sz="1620" b="0" strike="noStrike" spc="-1">
              <a:latin typeface="Arial"/>
            </a:endParaRPr>
          </a:p>
        </p:txBody>
      </p:sp>
      <p:sp>
        <p:nvSpPr>
          <p:cNvPr id="79" name="CustomShape 11"/>
          <p:cNvSpPr/>
          <p:nvPr/>
        </p:nvSpPr>
        <p:spPr>
          <a:xfrm>
            <a:off x="718200" y="4922640"/>
            <a:ext cx="461160" cy="461160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2"/>
          <p:cNvSpPr/>
          <p:nvPr/>
        </p:nvSpPr>
        <p:spPr>
          <a:xfrm>
            <a:off x="856080" y="4999320"/>
            <a:ext cx="18540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424"/>
              </a:lnSpc>
            </a:pPr>
            <a:r>
              <a:rPr lang="en-IN" sz="2429" b="0" strike="noStrike" spc="-1">
                <a:solidFill>
                  <a:srgbClr val="E5E0DF"/>
                </a:solidFill>
                <a:latin typeface="Saira"/>
                <a:ea typeface="Saira"/>
              </a:rPr>
              <a:t>3</a:t>
            </a:r>
            <a:endParaRPr lang="en-IN" sz="2429" b="0" strike="noStrike" spc="-1">
              <a:latin typeface="Arial"/>
            </a:endParaRPr>
          </a:p>
        </p:txBody>
      </p:sp>
      <p:sp>
        <p:nvSpPr>
          <p:cNvPr id="81" name="CustomShape 13"/>
          <p:cNvSpPr/>
          <p:nvPr/>
        </p:nvSpPr>
        <p:spPr>
          <a:xfrm>
            <a:off x="1384920" y="4922640"/>
            <a:ext cx="256428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23"/>
              </a:lnSpc>
            </a:pPr>
            <a:r>
              <a:rPr lang="en-IN" sz="2020" b="0" strike="noStrike" spc="-1">
                <a:solidFill>
                  <a:srgbClr val="E5E0DF"/>
                </a:solidFill>
                <a:latin typeface="Saira"/>
                <a:ea typeface="Saira"/>
              </a:rPr>
              <a:t>Knight</a:t>
            </a:r>
            <a:endParaRPr lang="en-IN" sz="2020" b="0" strike="noStrike" spc="-1">
              <a:latin typeface="Arial"/>
            </a:endParaRPr>
          </a:p>
        </p:txBody>
      </p:sp>
      <p:sp>
        <p:nvSpPr>
          <p:cNvPr id="82" name="CustomShape 14"/>
          <p:cNvSpPr/>
          <p:nvPr/>
        </p:nvSpPr>
        <p:spPr>
          <a:xfrm>
            <a:off x="1384920" y="5366160"/>
            <a:ext cx="3084480" cy="19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1620" b="0" strike="noStrike" spc="-1">
                <a:solidFill>
                  <a:srgbClr val="E5E0DF"/>
                </a:solidFill>
                <a:latin typeface="Roboto"/>
                <a:ea typeface="Roboto"/>
              </a:rPr>
              <a:t>The knight is the most unique piece, moving in an "L" shape - two squares in one direction and then one square perpendicularly. It is the only piece that can jump over other pieces.</a:t>
            </a:r>
            <a:endParaRPr lang="en-IN" sz="1620" b="0" strike="noStrike" spc="-1">
              <a:latin typeface="Arial"/>
            </a:endParaRPr>
          </a:p>
        </p:txBody>
      </p:sp>
      <p:sp>
        <p:nvSpPr>
          <p:cNvPr id="83" name="CustomShape 15"/>
          <p:cNvSpPr/>
          <p:nvPr/>
        </p:nvSpPr>
        <p:spPr>
          <a:xfrm>
            <a:off x="4674600" y="4922640"/>
            <a:ext cx="461160" cy="461160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6"/>
          <p:cNvSpPr/>
          <p:nvPr/>
        </p:nvSpPr>
        <p:spPr>
          <a:xfrm>
            <a:off x="4806360" y="4999320"/>
            <a:ext cx="19800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2424"/>
              </a:lnSpc>
            </a:pPr>
            <a:r>
              <a:rPr lang="en-IN" sz="2429" b="0" strike="noStrike" spc="-1">
                <a:solidFill>
                  <a:srgbClr val="E5E0DF"/>
                </a:solidFill>
                <a:latin typeface="Saira"/>
                <a:ea typeface="Saira"/>
              </a:rPr>
              <a:t>4</a:t>
            </a:r>
            <a:endParaRPr lang="en-IN" sz="2429" b="0" strike="noStrike" spc="-1">
              <a:latin typeface="Arial"/>
            </a:endParaRPr>
          </a:p>
        </p:txBody>
      </p:sp>
      <p:sp>
        <p:nvSpPr>
          <p:cNvPr id="85" name="CustomShape 17"/>
          <p:cNvSpPr/>
          <p:nvPr/>
        </p:nvSpPr>
        <p:spPr>
          <a:xfrm>
            <a:off x="5341320" y="4922640"/>
            <a:ext cx="256428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23"/>
              </a:lnSpc>
            </a:pPr>
            <a:r>
              <a:rPr lang="en-IN" sz="2020" b="0" strike="noStrike" spc="-1">
                <a:solidFill>
                  <a:srgbClr val="E5E0DF"/>
                </a:solidFill>
                <a:latin typeface="Saira"/>
                <a:ea typeface="Saira"/>
              </a:rPr>
              <a:t>Bishop</a:t>
            </a:r>
            <a:endParaRPr lang="en-IN" sz="2020" b="0" strike="noStrike" spc="-1">
              <a:latin typeface="Arial"/>
            </a:endParaRPr>
          </a:p>
        </p:txBody>
      </p:sp>
      <p:sp>
        <p:nvSpPr>
          <p:cNvPr id="86" name="CustomShape 18"/>
          <p:cNvSpPr/>
          <p:nvPr/>
        </p:nvSpPr>
        <p:spPr>
          <a:xfrm>
            <a:off x="5341320" y="5366160"/>
            <a:ext cx="3084480" cy="16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1620" b="0" strike="noStrike" spc="-1">
                <a:solidFill>
                  <a:srgbClr val="E5E0DF"/>
                </a:solidFill>
                <a:latin typeface="Roboto"/>
                <a:ea typeface="Roboto"/>
              </a:rPr>
              <a:t>The bishop moves diagonally along any number of unoccupied squares. It is restricted to squares of the same color (light or dark).</a:t>
            </a:r>
            <a:endParaRPr lang="en-IN" sz="162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Image 1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pic>
        <p:nvPicPr>
          <p:cNvPr id="90" name="Image 2"/>
          <p:cNvPicPr/>
          <p:nvPr/>
        </p:nvPicPr>
        <p:blipFill>
          <a:blip r:embed="rId5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793800" y="952200"/>
            <a:ext cx="7556040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581"/>
              </a:lnSpc>
            </a:pPr>
            <a:r>
              <a:rPr lang="en-IN" sz="4470" b="0" strike="noStrike" spc="-1">
                <a:solidFill>
                  <a:srgbClr val="FFFFFF"/>
                </a:solidFill>
                <a:latin typeface="Saira"/>
                <a:ea typeface="Saira"/>
              </a:rPr>
              <a:t>Calculating Possible Move Combinations</a:t>
            </a:r>
            <a:endParaRPr lang="en-IN" sz="447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93800" y="2709720"/>
            <a:ext cx="7556040" cy="4566960"/>
          </a:xfrm>
          <a:prstGeom prst="roundRect">
            <a:avLst>
              <a:gd name="adj" fmla="val 4470"/>
            </a:avLst>
          </a:prstGeom>
          <a:noFill/>
          <a:ln w="7560">
            <a:solidFill>
              <a:srgbClr val="FFFFFF">
                <a:alpha val="24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801360" y="271764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028880" y="286128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Piece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3546000" y="286128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Average Moves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6059160" y="286128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Total Moves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801360" y="3367800"/>
            <a:ext cx="753984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9"/>
          <p:cNvSpPr/>
          <p:nvPr/>
        </p:nvSpPr>
        <p:spPr>
          <a:xfrm>
            <a:off x="1028880" y="351144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Pawn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99" name="CustomShape 10"/>
          <p:cNvSpPr/>
          <p:nvPr/>
        </p:nvSpPr>
        <p:spPr>
          <a:xfrm>
            <a:off x="3546000" y="351144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2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0" name="CustomShape 11"/>
          <p:cNvSpPr/>
          <p:nvPr/>
        </p:nvSpPr>
        <p:spPr>
          <a:xfrm>
            <a:off x="6059160" y="351144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16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1" name="CustomShape 12"/>
          <p:cNvSpPr/>
          <p:nvPr/>
        </p:nvSpPr>
        <p:spPr>
          <a:xfrm>
            <a:off x="801360" y="401796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13"/>
          <p:cNvSpPr/>
          <p:nvPr/>
        </p:nvSpPr>
        <p:spPr>
          <a:xfrm>
            <a:off x="1028880" y="416196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Rook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3546000" y="416196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7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6059160" y="416196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56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>
            <a:off x="801360" y="4668480"/>
            <a:ext cx="753984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7"/>
          <p:cNvSpPr/>
          <p:nvPr/>
        </p:nvSpPr>
        <p:spPr>
          <a:xfrm>
            <a:off x="1028880" y="481212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Knight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7" name="CustomShape 18"/>
          <p:cNvSpPr/>
          <p:nvPr/>
        </p:nvSpPr>
        <p:spPr>
          <a:xfrm>
            <a:off x="3546000" y="481212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8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6059160" y="481212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64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>
            <a:off x="801360" y="531864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1"/>
          <p:cNvSpPr/>
          <p:nvPr/>
        </p:nvSpPr>
        <p:spPr>
          <a:xfrm>
            <a:off x="1028880" y="546264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Bishop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3546000" y="546264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7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2" name="CustomShape 23"/>
          <p:cNvSpPr/>
          <p:nvPr/>
        </p:nvSpPr>
        <p:spPr>
          <a:xfrm>
            <a:off x="6059160" y="546264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56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3" name="CustomShape 24"/>
          <p:cNvSpPr/>
          <p:nvPr/>
        </p:nvSpPr>
        <p:spPr>
          <a:xfrm>
            <a:off x="801360" y="5969160"/>
            <a:ext cx="753984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5"/>
          <p:cNvSpPr/>
          <p:nvPr/>
        </p:nvSpPr>
        <p:spPr>
          <a:xfrm>
            <a:off x="1028880" y="611280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Queen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5" name="CustomShape 26"/>
          <p:cNvSpPr/>
          <p:nvPr/>
        </p:nvSpPr>
        <p:spPr>
          <a:xfrm>
            <a:off x="3546000" y="611280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14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6" name="CustomShape 27"/>
          <p:cNvSpPr/>
          <p:nvPr/>
        </p:nvSpPr>
        <p:spPr>
          <a:xfrm>
            <a:off x="6059160" y="611280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112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7" name="CustomShape 28"/>
          <p:cNvSpPr/>
          <p:nvPr/>
        </p:nvSpPr>
        <p:spPr>
          <a:xfrm>
            <a:off x="801360" y="6619320"/>
            <a:ext cx="753984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9"/>
          <p:cNvSpPr/>
          <p:nvPr/>
        </p:nvSpPr>
        <p:spPr>
          <a:xfrm>
            <a:off x="1028880" y="676296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King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19" name="CustomShape 30"/>
          <p:cNvSpPr/>
          <p:nvPr/>
        </p:nvSpPr>
        <p:spPr>
          <a:xfrm>
            <a:off x="3546000" y="6762960"/>
            <a:ext cx="205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8</a:t>
            </a:r>
            <a:endParaRPr lang="en-IN" sz="1789" b="0" strike="noStrike" spc="-1">
              <a:latin typeface="Arial"/>
            </a:endParaRPr>
          </a:p>
        </p:txBody>
      </p:sp>
      <p:sp>
        <p:nvSpPr>
          <p:cNvPr id="120" name="CustomShape 31"/>
          <p:cNvSpPr/>
          <p:nvPr/>
        </p:nvSpPr>
        <p:spPr>
          <a:xfrm>
            <a:off x="6059160" y="6762960"/>
            <a:ext cx="2055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64</a:t>
            </a:r>
            <a:endParaRPr lang="en-IN" sz="1789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0" y="0"/>
            <a:ext cx="1463004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Image 1"/>
          <p:cNvPicPr/>
          <p:nvPr/>
        </p:nvPicPr>
        <p:blipFill>
          <a:blip r:embed="rId4"/>
          <a:stretch/>
        </p:blipFill>
        <p:spPr>
          <a:xfrm>
            <a:off x="0" y="0"/>
            <a:ext cx="14630040" cy="316800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787320" y="3430440"/>
            <a:ext cx="9596520" cy="70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536"/>
              </a:lnSpc>
            </a:pPr>
            <a:r>
              <a:rPr lang="en-IN" sz="4429" b="0" strike="noStrike" spc="-1">
                <a:solidFill>
                  <a:srgbClr val="FFFFFF"/>
                </a:solidFill>
                <a:latin typeface="Saira"/>
                <a:ea typeface="Saira"/>
              </a:rPr>
              <a:t>Factors Affecting Valid Combinations</a:t>
            </a:r>
            <a:endParaRPr lang="en-IN" sz="4429" b="0" strike="noStrike" spc="-1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87320" y="4470840"/>
            <a:ext cx="4201560" cy="3140280"/>
          </a:xfrm>
          <a:prstGeom prst="roundRect">
            <a:avLst>
              <a:gd name="adj" fmla="val 6446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1035000" y="4718520"/>
            <a:ext cx="2811600" cy="3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67"/>
              </a:lnSpc>
            </a:pPr>
            <a:r>
              <a:rPr lang="en-IN" sz="2220" b="0" strike="noStrike" spc="-1">
                <a:solidFill>
                  <a:srgbClr val="E5E0DF"/>
                </a:solidFill>
                <a:latin typeface="Saira"/>
                <a:ea typeface="Saira"/>
              </a:rPr>
              <a:t>Piece Placement</a:t>
            </a:r>
            <a:endParaRPr lang="en-IN" sz="2220" b="0" strike="noStrike" spc="-1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1035000" y="5204880"/>
            <a:ext cx="3706200" cy="21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35"/>
              </a:lnSpc>
            </a:pPr>
            <a:r>
              <a:rPr lang="en-IN" sz="1770" b="0" strike="noStrike" spc="-1">
                <a:solidFill>
                  <a:srgbClr val="E5E0DF"/>
                </a:solidFill>
                <a:latin typeface="Roboto"/>
                <a:ea typeface="Roboto"/>
              </a:rPr>
              <a:t>The position of each piece on the board greatly affects the number of valid moves. For example, a rook on an open file has more potential moves than a rook trapped behind other pieces.</a:t>
            </a:r>
            <a:endParaRPr lang="en-IN" sz="1770" b="0" strike="noStrike" spc="-1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5214240" y="4470840"/>
            <a:ext cx="4201560" cy="3140280"/>
          </a:xfrm>
          <a:prstGeom prst="roundRect">
            <a:avLst>
              <a:gd name="adj" fmla="val 6446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5461920" y="4718520"/>
            <a:ext cx="2811600" cy="3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67"/>
              </a:lnSpc>
            </a:pPr>
            <a:r>
              <a:rPr lang="en-IN" sz="2220" b="0" strike="noStrike" spc="-1">
                <a:solidFill>
                  <a:srgbClr val="E5E0DF"/>
                </a:solidFill>
                <a:latin typeface="Saira"/>
                <a:ea typeface="Saira"/>
              </a:rPr>
              <a:t>Opponent's Pieces</a:t>
            </a:r>
            <a:endParaRPr lang="en-IN" sz="2220" b="0" strike="noStrike" spc="-1">
              <a:latin typeface="Arial"/>
            </a:endParaRPr>
          </a:p>
        </p:txBody>
      </p:sp>
      <p:sp>
        <p:nvSpPr>
          <p:cNvPr id="130" name="CustomShape 8"/>
          <p:cNvSpPr/>
          <p:nvPr/>
        </p:nvSpPr>
        <p:spPr>
          <a:xfrm>
            <a:off x="5461920" y="5204880"/>
            <a:ext cx="3706200" cy="17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35"/>
              </a:lnSpc>
            </a:pPr>
            <a:r>
              <a:rPr lang="en-IN" sz="1770" b="0" strike="noStrike" spc="-1">
                <a:solidFill>
                  <a:srgbClr val="E5E0DF"/>
                </a:solidFill>
                <a:latin typeface="Roboto"/>
                <a:ea typeface="Roboto"/>
              </a:rPr>
              <a:t>The presence of the opponent's pieces can block moves or create threats. This significantly impacts the number of valid move combinations for each player.</a:t>
            </a:r>
            <a:endParaRPr lang="en-IN" sz="1770" b="0" strike="noStrike" spc="-1">
              <a:latin typeface="Arial"/>
            </a:endParaRPr>
          </a:p>
        </p:txBody>
      </p:sp>
      <p:sp>
        <p:nvSpPr>
          <p:cNvPr id="131" name="CustomShape 9"/>
          <p:cNvSpPr/>
          <p:nvPr/>
        </p:nvSpPr>
        <p:spPr>
          <a:xfrm>
            <a:off x="9641160" y="4470840"/>
            <a:ext cx="4201560" cy="3140280"/>
          </a:xfrm>
          <a:prstGeom prst="roundRect">
            <a:avLst>
              <a:gd name="adj" fmla="val 6446"/>
            </a:avLst>
          </a:prstGeom>
          <a:solidFill>
            <a:srgbClr val="030303"/>
          </a:solidFill>
          <a:ln w="23040">
            <a:solidFill>
              <a:srgbClr val="FC833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0"/>
          <p:cNvSpPr/>
          <p:nvPr/>
        </p:nvSpPr>
        <p:spPr>
          <a:xfrm>
            <a:off x="9888840" y="4718520"/>
            <a:ext cx="2811600" cy="3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67"/>
              </a:lnSpc>
            </a:pPr>
            <a:r>
              <a:rPr lang="en-IN" sz="2220" b="0" strike="noStrike" spc="-1">
                <a:solidFill>
                  <a:srgbClr val="E5E0DF"/>
                </a:solidFill>
                <a:latin typeface="Saira"/>
                <a:ea typeface="Saira"/>
              </a:rPr>
              <a:t>Castling</a:t>
            </a:r>
            <a:endParaRPr lang="en-IN" sz="2220" b="0" strike="noStrike" spc="-1"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>
            <a:off x="9888840" y="5204880"/>
            <a:ext cx="3706200" cy="17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35"/>
              </a:lnSpc>
            </a:pPr>
            <a:r>
              <a:rPr lang="en-IN" sz="1770" b="0" strike="noStrike" spc="-1">
                <a:solidFill>
                  <a:srgbClr val="E5E0DF"/>
                </a:solidFill>
                <a:latin typeface="Roboto"/>
                <a:ea typeface="Roboto"/>
              </a:rPr>
              <a:t>Castling is a special move involving the king and a rook. It allows for a quick and strategic repositioning of the king, increasing the number of possible moves.</a:t>
            </a:r>
            <a:endParaRPr lang="en-IN" sz="17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30040" cy="822996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6" name="Image 1"/>
          <p:cNvPicPr/>
          <p:nvPr/>
        </p:nvPicPr>
        <p:blipFill>
          <a:blip r:embed="rId4"/>
          <a:stretch/>
        </p:blipFill>
        <p:spPr>
          <a:xfrm>
            <a:off x="0" y="0"/>
            <a:ext cx="5486040" cy="8229960"/>
          </a:xfrm>
          <a:prstGeom prst="rect">
            <a:avLst/>
          </a:prstGeom>
          <a:ln>
            <a:noFill/>
          </a:ln>
        </p:spPr>
      </p:pic>
      <p:pic>
        <p:nvPicPr>
          <p:cNvPr id="137" name="Image 2"/>
          <p:cNvPicPr/>
          <p:nvPr/>
        </p:nvPicPr>
        <p:blipFill>
          <a:blip r:embed="rId5"/>
          <a:stretch/>
        </p:blipFill>
        <p:spPr>
          <a:xfrm>
            <a:off x="0" y="0"/>
            <a:ext cx="5486040" cy="822996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6221880" y="577800"/>
            <a:ext cx="7673040" cy="131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170"/>
              </a:lnSpc>
            </a:pPr>
            <a:r>
              <a:rPr lang="en-IN" sz="4140" b="0" strike="noStrike" spc="-1">
                <a:solidFill>
                  <a:srgbClr val="FFFFFF"/>
                </a:solidFill>
                <a:latin typeface="Saira"/>
                <a:ea typeface="Saira"/>
              </a:rPr>
              <a:t>Techniques for Enumerating Valid Combinations</a:t>
            </a:r>
            <a:endParaRPr lang="en-IN" sz="4140" b="0" strike="noStrike" spc="-1">
              <a:latin typeface="Arial"/>
            </a:endParaRPr>
          </a:p>
        </p:txBody>
      </p:sp>
      <p:pic>
        <p:nvPicPr>
          <p:cNvPr id="139" name="Image 3"/>
          <p:cNvPicPr/>
          <p:nvPr/>
        </p:nvPicPr>
        <p:blipFill>
          <a:blip r:embed="rId6"/>
          <a:stretch/>
        </p:blipFill>
        <p:spPr>
          <a:xfrm>
            <a:off x="6221880" y="2206080"/>
            <a:ext cx="1050120" cy="168048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7587360" y="2415960"/>
            <a:ext cx="2625840" cy="32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2070" b="0" strike="noStrike" spc="-1">
                <a:solidFill>
                  <a:srgbClr val="E5E0DF"/>
                </a:solidFill>
                <a:latin typeface="Saira"/>
                <a:ea typeface="Saira"/>
              </a:rPr>
              <a:t>Recursive Algorithms</a:t>
            </a:r>
            <a:endParaRPr lang="en-IN" sz="2070" b="0" strike="noStrike" spc="-1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7587360" y="2870280"/>
            <a:ext cx="6307560" cy="6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648"/>
              </a:lnSpc>
            </a:pPr>
            <a:r>
              <a:rPr lang="en-IN" sz="1660" b="0" strike="noStrike" spc="-1">
                <a:solidFill>
                  <a:srgbClr val="E5E0DF"/>
                </a:solidFill>
                <a:latin typeface="Roboto"/>
                <a:ea typeface="Roboto"/>
              </a:rPr>
              <a:t>Recursive algorithms can systematically explore all possible moves for each piece, considering the current board state.</a:t>
            </a:r>
            <a:endParaRPr lang="en-IN" sz="1660" b="0" strike="noStrike" spc="-1">
              <a:latin typeface="Arial"/>
            </a:endParaRPr>
          </a:p>
        </p:txBody>
      </p:sp>
      <p:pic>
        <p:nvPicPr>
          <p:cNvPr id="142" name="Image 4"/>
          <p:cNvPicPr/>
          <p:nvPr/>
        </p:nvPicPr>
        <p:blipFill>
          <a:blip r:embed="rId7"/>
          <a:stretch/>
        </p:blipFill>
        <p:spPr>
          <a:xfrm>
            <a:off x="6221880" y="3886560"/>
            <a:ext cx="1050120" cy="1882440"/>
          </a:xfrm>
          <a:prstGeom prst="rect">
            <a:avLst/>
          </a:prstGeom>
          <a:ln>
            <a:noFill/>
          </a:ln>
        </p:spPr>
      </p:pic>
      <p:sp>
        <p:nvSpPr>
          <p:cNvPr id="143" name="CustomShape 5"/>
          <p:cNvSpPr/>
          <p:nvPr/>
        </p:nvSpPr>
        <p:spPr>
          <a:xfrm>
            <a:off x="7587360" y="4096800"/>
            <a:ext cx="2625840" cy="32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2070" b="0" strike="noStrike" spc="-1">
                <a:solidFill>
                  <a:srgbClr val="E5E0DF"/>
                </a:solidFill>
                <a:latin typeface="Saira"/>
                <a:ea typeface="Saira"/>
              </a:rPr>
              <a:t>Minimax Search</a:t>
            </a:r>
            <a:endParaRPr lang="en-IN" sz="2070" b="0" strike="noStrike" spc="-1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7587360" y="4550760"/>
            <a:ext cx="63075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648"/>
              </a:lnSpc>
            </a:pPr>
            <a:r>
              <a:rPr lang="en-IN" sz="1660" b="0" strike="noStrike" spc="-1">
                <a:solidFill>
                  <a:srgbClr val="E5E0DF"/>
                </a:solidFill>
                <a:latin typeface="Roboto"/>
                <a:ea typeface="Roboto"/>
              </a:rPr>
              <a:t>Minimax search is a game-tree search algorithm that evaluates possible moves based on their potential to maximize the player's gain or minimize the opponent's gain.</a:t>
            </a:r>
            <a:endParaRPr lang="en-IN" sz="1660" b="0" strike="noStrike" spc="-1">
              <a:latin typeface="Arial"/>
            </a:endParaRPr>
          </a:p>
        </p:txBody>
      </p:sp>
      <p:pic>
        <p:nvPicPr>
          <p:cNvPr id="145" name="Image 5"/>
          <p:cNvPicPr/>
          <p:nvPr/>
        </p:nvPicPr>
        <p:blipFill>
          <a:blip r:embed="rId8"/>
          <a:stretch/>
        </p:blipFill>
        <p:spPr>
          <a:xfrm>
            <a:off x="6221880" y="5769720"/>
            <a:ext cx="1050120" cy="1882440"/>
          </a:xfrm>
          <a:prstGeom prst="rect">
            <a:avLst/>
          </a:prstGeom>
          <a:ln>
            <a:noFill/>
          </a:ln>
        </p:spPr>
      </p:pic>
      <p:sp>
        <p:nvSpPr>
          <p:cNvPr id="146" name="CustomShape 7"/>
          <p:cNvSpPr/>
          <p:nvPr/>
        </p:nvSpPr>
        <p:spPr>
          <a:xfrm>
            <a:off x="7587360" y="5979600"/>
            <a:ext cx="2625840" cy="32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85"/>
              </a:lnSpc>
            </a:pPr>
            <a:r>
              <a:rPr lang="en-IN" sz="2070" b="0" strike="noStrike" spc="-1">
                <a:solidFill>
                  <a:srgbClr val="E5E0DF"/>
                </a:solidFill>
                <a:latin typeface="Saira"/>
                <a:ea typeface="Saira"/>
              </a:rPr>
              <a:t>Pruning Techniques</a:t>
            </a:r>
            <a:endParaRPr lang="en-IN" sz="2070" b="0" strike="noStrike" spc="-1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7587360" y="6433920"/>
            <a:ext cx="63075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648"/>
              </a:lnSpc>
            </a:pPr>
            <a:r>
              <a:rPr lang="en-IN" sz="1660" b="0" strike="noStrike" spc="-1">
                <a:solidFill>
                  <a:srgbClr val="E5E0DF"/>
                </a:solidFill>
                <a:latin typeface="Roboto"/>
                <a:ea typeface="Roboto"/>
              </a:rPr>
              <a:t>Pruning techniques, such as alpha-beta pruning, are used to reduce the search space by eliminating moves that are unlikely to lead to optimal results.</a:t>
            </a:r>
            <a:endParaRPr lang="en-IN" sz="166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0" name="Image 1"/>
          <p:cNvPicPr/>
          <p:nvPr/>
        </p:nvPicPr>
        <p:blipFill>
          <a:blip r:embed="rId4"/>
          <a:stretch/>
        </p:blipFill>
        <p:spPr>
          <a:xfrm>
            <a:off x="-105415" y="0"/>
            <a:ext cx="5591455" cy="8229240"/>
          </a:xfrm>
          <a:prstGeom prst="rect">
            <a:avLst/>
          </a:prstGeom>
          <a:ln>
            <a:noFill/>
          </a:ln>
        </p:spPr>
      </p:pic>
      <p:pic>
        <p:nvPicPr>
          <p:cNvPr id="151" name="Image 2"/>
          <p:cNvPicPr/>
          <p:nvPr/>
        </p:nvPicPr>
        <p:blipFill>
          <a:blip r:embed="rId5"/>
          <a:stretch/>
        </p:blipFill>
        <p:spPr>
          <a:xfrm>
            <a:off x="0" y="49911"/>
            <a:ext cx="5591454" cy="8179329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6055200" y="836640"/>
            <a:ext cx="8006040" cy="101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4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Saira"/>
                <a:ea typeface="Saira"/>
              </a:rPr>
              <a:t>Applications of Chess Move Combination Analysis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153" name="Image 3"/>
          <p:cNvPicPr/>
          <p:nvPr/>
        </p:nvPicPr>
        <p:blipFill>
          <a:blip r:embed="rId6"/>
          <a:stretch/>
        </p:blipFill>
        <p:spPr>
          <a:xfrm>
            <a:off x="6055200" y="2096280"/>
            <a:ext cx="406080" cy="40608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6055200" y="2665080"/>
            <a:ext cx="2031480" cy="25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001"/>
              </a:lnSpc>
            </a:pPr>
            <a:r>
              <a:rPr lang="en-IN" sz="1600" b="0" strike="noStrike" spc="-1">
                <a:solidFill>
                  <a:srgbClr val="E5E0DF"/>
                </a:solidFill>
                <a:latin typeface="Saira"/>
                <a:ea typeface="Saira"/>
              </a:rPr>
              <a:t>Chess Engines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055200" y="3016800"/>
            <a:ext cx="8006040" cy="51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047"/>
              </a:lnSpc>
            </a:pPr>
            <a:r>
              <a:rPr lang="en-IN" sz="1280" b="0" strike="noStrike" spc="-1">
                <a:solidFill>
                  <a:srgbClr val="E5E0DF"/>
                </a:solidFill>
                <a:latin typeface="Roboto"/>
                <a:ea typeface="Roboto"/>
              </a:rPr>
              <a:t>Chess engines use move combination analysis to evaluate positions and select the best moves. They are used by both amateur and professional players.</a:t>
            </a:r>
            <a:endParaRPr lang="en-IN" sz="1280" b="0" strike="noStrike" spc="-1">
              <a:latin typeface="Arial"/>
            </a:endParaRPr>
          </a:p>
        </p:txBody>
      </p:sp>
      <p:pic>
        <p:nvPicPr>
          <p:cNvPr id="156" name="Image 4"/>
          <p:cNvPicPr/>
          <p:nvPr/>
        </p:nvPicPr>
        <p:blipFill>
          <a:blip r:embed="rId7"/>
          <a:stretch/>
        </p:blipFill>
        <p:spPr>
          <a:xfrm>
            <a:off x="6055200" y="4024440"/>
            <a:ext cx="406080" cy="40608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6055200" y="4593240"/>
            <a:ext cx="2031480" cy="25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001"/>
              </a:lnSpc>
            </a:pPr>
            <a:r>
              <a:rPr lang="en-IN" sz="1600" b="0" strike="noStrike" spc="-1">
                <a:solidFill>
                  <a:srgbClr val="E5E0DF"/>
                </a:solidFill>
                <a:latin typeface="Saira"/>
                <a:ea typeface="Saira"/>
              </a:rPr>
              <a:t>Chess Strategy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6055200" y="4944600"/>
            <a:ext cx="8006040" cy="51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047"/>
              </a:lnSpc>
            </a:pPr>
            <a:r>
              <a:rPr lang="en-IN" sz="1280" b="0" strike="noStrike" spc="-1">
                <a:solidFill>
                  <a:srgbClr val="E5E0DF"/>
                </a:solidFill>
                <a:latin typeface="Roboto"/>
                <a:ea typeface="Roboto"/>
              </a:rPr>
              <a:t>Understanding move combinations is crucial for developing effective chess strategies. Players can analyze different scenarios to identify weaknesses and opportunities.</a:t>
            </a:r>
            <a:endParaRPr lang="en-IN" sz="1280" b="0" strike="noStrike" spc="-1">
              <a:latin typeface="Arial"/>
            </a:endParaRPr>
          </a:p>
        </p:txBody>
      </p:sp>
      <p:pic>
        <p:nvPicPr>
          <p:cNvPr id="159" name="Image 5"/>
          <p:cNvPicPr/>
          <p:nvPr/>
        </p:nvPicPr>
        <p:blipFill>
          <a:blip r:embed="rId8"/>
          <a:stretch/>
        </p:blipFill>
        <p:spPr>
          <a:xfrm>
            <a:off x="6055200" y="5952240"/>
            <a:ext cx="406080" cy="406080"/>
          </a:xfrm>
          <a:prstGeom prst="rect">
            <a:avLst/>
          </a:prstGeom>
          <a:ln>
            <a:noFill/>
          </a:ln>
        </p:spPr>
      </p:pic>
      <p:sp>
        <p:nvSpPr>
          <p:cNvPr id="160" name="CustomShape 7"/>
          <p:cNvSpPr/>
          <p:nvPr/>
        </p:nvSpPr>
        <p:spPr>
          <a:xfrm>
            <a:off x="6055200" y="6521040"/>
            <a:ext cx="2031480" cy="25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001"/>
              </a:lnSpc>
            </a:pPr>
            <a:r>
              <a:rPr lang="en-IN" sz="1600" b="0" strike="noStrike" spc="-1">
                <a:solidFill>
                  <a:srgbClr val="E5E0DF"/>
                </a:solidFill>
                <a:latin typeface="Saira"/>
                <a:ea typeface="Saira"/>
              </a:rPr>
              <a:t>Artificial Intelligence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6055200" y="6872760"/>
            <a:ext cx="8006040" cy="51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047"/>
              </a:lnSpc>
            </a:pPr>
            <a:r>
              <a:rPr lang="en-IN" sz="1280" b="0" strike="noStrike" spc="-1">
                <a:solidFill>
                  <a:srgbClr val="E5E0DF"/>
                </a:solidFill>
                <a:latin typeface="Roboto"/>
                <a:ea typeface="Roboto"/>
              </a:rPr>
              <a:t>Chess move combination analysis is a fundamental aspect of artificial intelligence research. It has been used to develop algorithms for problem solving and decision-making.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0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4" name="Image 1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pic>
        <p:nvPicPr>
          <p:cNvPr id="165" name="Image 2"/>
          <p:cNvPicPr/>
          <p:nvPr/>
        </p:nvPicPr>
        <p:blipFill>
          <a:blip r:embed="rId5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720000" y="1764000"/>
            <a:ext cx="7556040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581"/>
              </a:lnSpc>
            </a:pPr>
            <a:r>
              <a:rPr lang="en-IN" sz="4470" b="0" strike="noStrike" spc="-1">
                <a:solidFill>
                  <a:srgbClr val="FFFFFF"/>
                </a:solidFill>
                <a:latin typeface="Saira"/>
                <a:ea typeface="Saira"/>
              </a:rPr>
              <a:t>Conclusion: Unlocking the Power of Chess</a:t>
            </a:r>
            <a:endParaRPr lang="en-IN" sz="447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93800" y="4267800"/>
            <a:ext cx="7556040" cy="145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857"/>
              </a:lnSpc>
            </a:pPr>
            <a:r>
              <a:rPr lang="en-IN" sz="1789" b="0" strike="noStrike" spc="-1">
                <a:solidFill>
                  <a:srgbClr val="E5E0DF"/>
                </a:solidFill>
                <a:latin typeface="Roboto"/>
                <a:ea typeface="Roboto"/>
              </a:rPr>
              <a:t>The analysis of chess move combinations reveals the complexity and elegance of this timeless game. By understanding the underlying principles, players can gain a deeper appreciation for the strategic depths of chess.</a:t>
            </a:r>
            <a:endParaRPr lang="en-IN" sz="1789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0</Words>
  <Application>Microsoft Office PowerPoint</Application>
  <PresentationFormat>Custom</PresentationFormat>
  <Paragraphs>0</Paragraphs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Surya Alapaka</cp:lastModifiedBy>
  <cp:revision>5</cp:revision>
  <dcterms:created xsi:type="dcterms:W3CDTF">2024-07-26T14:37:52Z</dcterms:created>
  <dcterms:modified xsi:type="dcterms:W3CDTF">2024-07-29T18:02:07Z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